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338" r:id="rId4"/>
    <p:sldId id="337" r:id="rId5"/>
    <p:sldId id="275" r:id="rId6"/>
    <p:sldId id="282" r:id="rId7"/>
    <p:sldId id="283" r:id="rId8"/>
    <p:sldId id="281" r:id="rId9"/>
    <p:sldId id="272" r:id="rId10"/>
    <p:sldId id="286" r:id="rId11"/>
    <p:sldId id="285" r:id="rId12"/>
    <p:sldId id="284" r:id="rId13"/>
    <p:sldId id="274" r:id="rId14"/>
    <p:sldId id="288" r:id="rId15"/>
    <p:sldId id="287" r:id="rId16"/>
    <p:sldId id="289" r:id="rId17"/>
    <p:sldId id="266" r:id="rId18"/>
    <p:sldId id="294" r:id="rId19"/>
    <p:sldId id="309" r:id="rId20"/>
    <p:sldId id="310" r:id="rId21"/>
    <p:sldId id="293" r:id="rId22"/>
    <p:sldId id="292" r:id="rId23"/>
    <p:sldId id="291" r:id="rId24"/>
    <p:sldId id="311" r:id="rId25"/>
    <p:sldId id="315" r:id="rId26"/>
    <p:sldId id="314" r:id="rId27"/>
    <p:sldId id="313" r:id="rId28"/>
    <p:sldId id="312" r:id="rId29"/>
    <p:sldId id="316" r:id="rId30"/>
    <p:sldId id="317" r:id="rId31"/>
    <p:sldId id="319" r:id="rId32"/>
    <p:sldId id="318" r:id="rId33"/>
    <p:sldId id="320" r:id="rId34"/>
    <p:sldId id="267" r:id="rId35"/>
    <p:sldId id="324" r:id="rId36"/>
    <p:sldId id="323" r:id="rId37"/>
    <p:sldId id="322" r:id="rId38"/>
    <p:sldId id="321" r:id="rId39"/>
    <p:sldId id="262" r:id="rId40"/>
    <p:sldId id="298" r:id="rId41"/>
    <p:sldId id="297" r:id="rId42"/>
    <p:sldId id="296" r:id="rId43"/>
    <p:sldId id="295" r:id="rId44"/>
    <p:sldId id="326" r:id="rId45"/>
    <p:sldId id="328" r:id="rId46"/>
    <p:sldId id="268" r:id="rId47"/>
    <p:sldId id="261" r:id="rId48"/>
    <p:sldId id="334" r:id="rId49"/>
    <p:sldId id="333" r:id="rId50"/>
    <p:sldId id="332" r:id="rId51"/>
    <p:sldId id="331" r:id="rId52"/>
    <p:sldId id="330" r:id="rId53"/>
    <p:sldId id="329" r:id="rId54"/>
    <p:sldId id="300" r:id="rId55"/>
    <p:sldId id="303" r:id="rId56"/>
    <p:sldId id="302" r:id="rId57"/>
    <p:sldId id="301" r:id="rId58"/>
    <p:sldId id="299" r:id="rId59"/>
    <p:sldId id="269" r:id="rId60"/>
    <p:sldId id="305" r:id="rId61"/>
    <p:sldId id="335" r:id="rId62"/>
    <p:sldId id="308" r:id="rId63"/>
    <p:sldId id="336" r:id="rId64"/>
    <p:sldId id="304" r:id="rId65"/>
    <p:sldId id="307" r:id="rId66"/>
    <p:sldId id="306" r:id="rId67"/>
    <p:sldId id="258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E30DD-E498-42A6-800E-B4F601371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20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3C807F6-27C3-45FD-A3B7-769E2702742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82A5CD-88F5-4C24-AFD5-69C39D175F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4800" dirty="0"/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Лекция  </a:t>
            </a:r>
            <a:r>
              <a:rPr lang="ru-RU">
                <a:solidFill>
                  <a:schemeClr val="tx1"/>
                </a:solidFill>
              </a:rPr>
              <a:t>6</a:t>
            </a:r>
            <a:r>
              <a:rPr lang="ru-RU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Эколого-экономические проблемы использования природных ресурсов и охраны окружающей среды. 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4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 Основные источники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загрязнения атмосферы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РБ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Естественное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(природное) 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происходит за счет естественных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факторов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пылевые бури, выдувание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почв,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лесные пожары,  продукты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растительного, животного или микробиологического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происхождения).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2.Производственное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образуется в результате деятельности промышленных, сельскохозяйственных, строительных предприятий и при работе различных видов транспорта.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3.Бытовое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связано с накоплением, сжиганием и переработкой бытовых отходов.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5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1.5.Особенности загрязнения атмосферы в РБ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91264" cy="5061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антропогенную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загрязнение определяется а) региональными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источников,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б) трансграничным переносом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воздушных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масс.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 особенности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географического положения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страны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обусловили преобладание западных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воздушных потоков.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РБявляется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одной из наиболее загрязняемых стран Европы за счет трансграничного переноса.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 основными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источниками загрязнения атмосферного воздуха являются автотранспорт, объекты энергетики и промышленные предприятия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4.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составе выбросов преобладали оксид углерода – 54,7 %, диоксид серы – 10,7 %, оксиды азота – 10,3 % и углеводороды – 18,4 %. Большая часть выброшенных в атмосферу оксида углерода (88,3 %) и оксидов азота (62,7 %) обусловлены работой автотранспорта. С последним связаны также выбросы высокотоксичного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бенз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пирена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около 0,75 т/год.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00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 комплексный индекс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загрязнения атмосферы (ИЗА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рассчитывается по пяти наиболее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вредным веществам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(пыли, диоксиду серы, оксиду углерода, диоксиду азота и формальдегиду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с учетом их класса опасности, стандарта качества и средних уровней загрязнения воздуха.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Уровень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загрязнения воздуха считается низким при ИЗА &lt;5, повышенным при ИЗА от 5 до 6, высоким при ИЗА от 7 до 13 и очень высоким при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ИЗА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равном или большем 14.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показателю ИЗА высокие уровни загрязнения воздушной среды в последние годы наблюдаются  в Могилеве (8,8–10), Мозыре (7,8–8,6), Бобруйске (6,3–7,7), Гомеле (4,5–7,1), Витебске (5,8–8,3). </a:t>
            </a:r>
          </a:p>
        </p:txBody>
      </p:sp>
    </p:spTree>
    <p:extLst>
      <p:ext uri="{BB962C8B-B14F-4D97-AF65-F5344CB8AC3E}">
        <p14:creationId xmlns:p14="http://schemas.microsoft.com/office/powerpoint/2010/main" val="895264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1.8.Принципы защита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атмосферного воздуха от загрязнений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● санитарно-технические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фильтров,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герметизация технологического и транспортного оборудования,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сооружение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сверхвысоких дымовых труб).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●  технологические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улучшение технологии производства и сжигания топлива, использование в производстве частично или полностью замкнутых циклах,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исключаются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выбросы вредных веществ в атмосферу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●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планировочные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оптимальное расположение промышленных предприятий с учетом «розы ветров», создание санитарно-защитных зон вокруг промышленных предприятий, вынос наиболее токсичных производств за черту города, рациональная планировка городской застройки, озеленение городов).</a:t>
            </a:r>
          </a:p>
          <a:p>
            <a:pPr marL="457200" indent="-457200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8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1.9.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правового регулирования в области охраны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воздуха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регулирование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отношений в области охраны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целях обеспечения благоприятной среды обитания для человека, сохранения, улучшения и восстановления состояния атмосферного воздуха;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предотвращение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снижение уровней вредного химического, физического, биологического и иного воздействия на атмосферный воздух;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рационального использования атмосферного воздуха для производственных нужд;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правопорядка и законности в области охраны атмосферного воздуха.</a:t>
            </a:r>
          </a:p>
        </p:txBody>
      </p:sp>
    </p:spTree>
    <p:extLst>
      <p:ext uri="{BB962C8B-B14F-4D97-AF65-F5344CB8AC3E}">
        <p14:creationId xmlns:p14="http://schemas.microsoft.com/office/powerpoint/2010/main" val="2258028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1.10. Плата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природопользователей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охрану атмосферы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●за выброс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атмосферу загрязняющих веществ от стационарных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● за выброс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атмосферу загрязняющих веществ от передвижных источников;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● за сброс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объекты или на рельеф местности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летучих загрязняющих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веществ, в том числе за сброс через системы коммунальной канализации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● за размещение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отходов.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75" y="3108325"/>
            <a:ext cx="7556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915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Autofit/>
          </a:bodyPr>
          <a:lstStyle/>
          <a:p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1.11.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Экономические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рычаги охраны и рационального использования атмосферного воздуха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003232" cy="5061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планирование и финансирование мероприятий по охране атмосферного воздуха;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установление лимитов допустимых выбросов загрязняющих веществ в атмосферный воздух;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установление нормативов платы и размеров платежей за выбросы загрязняющих веществ в атмосферный воздух и вредные физические и иные воздействия;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установление нормативов платы за превышение лимитов выбросов загрязняющих веществ в атмосферу;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предоставление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предприятиям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льгот при внедрении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малоотходных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ресурсосберегающих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технологий, использовании нетрадиционных видов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энергии;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● покрытие ущерба, нанесенного окружающей среде и здоровью людей в результате загрязнения атмосферного воздуха. </a:t>
            </a:r>
          </a:p>
        </p:txBody>
      </p:sp>
    </p:spTree>
    <p:extLst>
      <p:ext uri="{BB962C8B-B14F-4D97-AF65-F5344CB8AC3E}">
        <p14:creationId xmlns:p14="http://schemas.microsoft.com/office/powerpoint/2010/main" val="515838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2.Эколого - экономические проблемы использования  и охрана водных ресурсов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2008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861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Ресурсы пресных вод составляют незначительную долю общего суммарного объема всей гидросферы, но именно они играют решающую роль в общей циркуляции воды, в связях гидросферы с экологическими системами, в жизнедеятельности человека и существовании других живых организмов, в развитии производства. На пресные воды приходится около 2 % гидросферы, используемая часть (речной сток, озерная вода) составляет менее 1 % от общего объема вод гидросферы. </a:t>
            </a:r>
          </a:p>
        </p:txBody>
      </p:sp>
    </p:spTree>
    <p:extLst>
      <p:ext uri="{BB962C8B-B14F-4D97-AF65-F5344CB8AC3E}">
        <p14:creationId xmlns:p14="http://schemas.microsoft.com/office/powerpoint/2010/main" val="180564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Наиболее опасными    загрязнителями гидросферы являются : нефть и нефтепродукты, фенолы, формальдегид, нитраты, соединения фтора, соли серной кислоты, аммиак, марганец, тяжелые металлы, радионуклиды. Нефтепродукты  образуют на воде пленку, которая препятствует газовому обмену между водой и атмосферой, что снижает насыщенность воды кислородом. Это является причиной гибели фитопланктона – источника корма рыб и птиц (пленка разлагается при температуре +10 0С и выше). Кислоты и щелочи изменяют показатель рН, а это отражается на флоре и фауне. В РБ наиболее загрязненными оказались некоторые участки на реках и значительная часть подземных вод, как по санитарно-химическим показателям, так и по микробиологическим показателям.</a:t>
            </a:r>
          </a:p>
        </p:txBody>
      </p:sp>
    </p:spTree>
    <p:extLst>
      <p:ext uri="{BB962C8B-B14F-4D97-AF65-F5344CB8AC3E}">
        <p14:creationId xmlns:p14="http://schemas.microsoft.com/office/powerpoint/2010/main" val="369449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1.Эколого - экономические проблемы использования  и обеспечение качества атмосферы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6912767" cy="48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367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 На территории Беларуси основными видами  загрязнения воды являются :</a:t>
            </a:r>
          </a:p>
          <a:p>
            <a:r>
              <a:rPr lang="ru-RU" dirty="0"/>
              <a:t>      1)	Химическое (нефть и нефтепродукты, фенолы, формальдегид, нитраты, соединения фтора, соли серной кислоты, аммиак, марганец, тяжелые металлы). </a:t>
            </a:r>
          </a:p>
          <a:p>
            <a:r>
              <a:rPr lang="ru-RU" dirty="0"/>
              <a:t>      2)	Физическое (тепловое (ТЭС, ТЭЦ), механическое (мусор) )</a:t>
            </a:r>
          </a:p>
          <a:p>
            <a:r>
              <a:rPr lang="ru-RU" dirty="0"/>
              <a:t>      3)	Загрязнение вод радиоактивными веществами.</a:t>
            </a:r>
          </a:p>
        </p:txBody>
      </p:sp>
    </p:spTree>
    <p:extLst>
      <p:ext uri="{BB962C8B-B14F-4D97-AF65-F5344CB8AC3E}">
        <p14:creationId xmlns:p14="http://schemas.microsoft.com/office/powerpoint/2010/main" val="197337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Источниками загрязнения являются промышленные предприятия, тепловые электростанции, ливневые стоки в городах, радиоактивное загрязнение, загрязнение грунтовых вод нитратами. В мировом масштабе в гидросферу сбрасывается ежегодно около 60 миллиардов т промышленных и бытовых стоков, около 10 млн. т нефти и нефтепродуктов, много других вредных веществ. В РБ наиболее загрязненными оказались некоторые участки на реках и значительная часть подземных вод, как по санитарно-химическим показателям, так и по микробиологическим показателям.</a:t>
            </a:r>
          </a:p>
        </p:txBody>
      </p:sp>
    </p:spTree>
    <p:extLst>
      <p:ext uri="{BB962C8B-B14F-4D97-AF65-F5344CB8AC3E}">
        <p14:creationId xmlns:p14="http://schemas.microsoft.com/office/powerpoint/2010/main" val="1355409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Основными источниками загрязнения природных вод являются:</a:t>
            </a:r>
          </a:p>
          <a:p>
            <a:r>
              <a:rPr lang="ru-RU" dirty="0"/>
              <a:t>       •	атмосферные воды, несущие вымываемые из воздуха загрязнители   промышленного происхождения; при стекании эти воды увлекают с собой мусор, фенолы, кислоты и т.д. (примерно 1%);</a:t>
            </a:r>
          </a:p>
          <a:p>
            <a:r>
              <a:rPr lang="ru-RU" dirty="0"/>
              <a:t>       •	городские сточные воды, преимущественно бытовые стоки, содержащие фекалии, микроорганизмы, в том числе патогенные (примерно 74%);</a:t>
            </a:r>
          </a:p>
          <a:p>
            <a:r>
              <a:rPr lang="ru-RU" dirty="0"/>
              <a:t>       •	промышленные сточные воды (примерно 25%).</a:t>
            </a:r>
          </a:p>
        </p:txBody>
      </p:sp>
    </p:spTree>
    <p:extLst>
      <p:ext uri="{BB962C8B-B14F-4D97-AF65-F5344CB8AC3E}">
        <p14:creationId xmlns:p14="http://schemas.microsoft.com/office/powerpoint/2010/main" val="931425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Качество воды оценивают с помощью показателя ИЗВ ( индекс загрязнения воды). ИЗВ определяется как отношение 1/6 суммы средней концентрации к предельно допустимым концентрациям загрязняющих веществ:</a:t>
            </a:r>
          </a:p>
          <a:p>
            <a:r>
              <a:rPr lang="ru-RU" dirty="0"/>
              <a:t>      1.	растворенного кислорода;</a:t>
            </a:r>
          </a:p>
          <a:p>
            <a:r>
              <a:rPr lang="ru-RU" dirty="0"/>
              <a:t>     2.	азота аммонийного;</a:t>
            </a:r>
          </a:p>
          <a:p>
            <a:r>
              <a:rPr lang="ru-RU" dirty="0"/>
              <a:t>      3.	азота нитритного;</a:t>
            </a:r>
          </a:p>
          <a:p>
            <a:r>
              <a:rPr lang="ru-RU" dirty="0"/>
              <a:t>      4.	нефтепродуктов;</a:t>
            </a:r>
          </a:p>
          <a:p>
            <a:r>
              <a:rPr lang="ru-RU" dirty="0"/>
              <a:t>      5.	фенолов;</a:t>
            </a:r>
          </a:p>
          <a:p>
            <a:r>
              <a:rPr lang="ru-RU" dirty="0"/>
              <a:t>      6.	ВПК(биохимического потребления кислорода).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006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величины качество воды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457200" y="2944812"/>
          <a:ext cx="7467600" cy="21844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89200"/>
                <a:gridCol w="2489200"/>
                <a:gridCol w="2489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 качества воды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воды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Величина ИЗВ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очень чистая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0,3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чистая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0,3 до 1,0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умеренно загрязненная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1,0 до 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загрязненная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2,5 до 4,0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грязная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4,0 до 6,0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очень грязная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6,0 до 10,0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чрезвычайно грязная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более 10,0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125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 Большинство  рек Беларуси относится к категории умеренно загрязненных (ИЗВ = 1—2), однако характер их загрязнения неодинаков. Наиболее загрязнены реки Свислочь (ИЗВ — 2,8), Березина у г. Светлогорска (2,1), Днепр у г. Речица (2,0), </a:t>
            </a:r>
            <a:r>
              <a:rPr lang="ru-RU" dirty="0" err="1"/>
              <a:t>Муховец</a:t>
            </a:r>
            <a:r>
              <a:rPr lang="ru-RU" dirty="0"/>
              <a:t> у </a:t>
            </a:r>
            <a:r>
              <a:rPr lang="ru-RU" dirty="0" err="1"/>
              <a:t>г.п</a:t>
            </a:r>
            <a:r>
              <a:rPr lang="ru-RU" dirty="0"/>
              <a:t>. Жабинка (2,0). К классу грязных отнесена р. Свислочь ниже выпуска сточных вод Минской станции аэрации (ИЗВ = 3,5). Река загрязнена органическими веществами, соединениями азота, фосфора, тяжелыми металлами, нефтепродуктами. Причиной такого состояния Свислочи является недостаточная эффективность очистки сточных вод на городских очистных сооружениях и малая разбавляющая способность самой реки. В категорию «загрязненные» попадали участки рек Свислочи ниже г. Минска, Днепра ниже </a:t>
            </a:r>
            <a:r>
              <a:rPr lang="ru-RU" dirty="0" err="1"/>
              <a:t>гг</a:t>
            </a:r>
            <a:r>
              <a:rPr lang="ru-RU" dirty="0"/>
              <a:t> . Могилева и Быхова, Узы ниже г. Гомеля, </a:t>
            </a:r>
            <a:r>
              <a:rPr lang="ru-RU" dirty="0" err="1"/>
              <a:t>Мухавца</a:t>
            </a:r>
            <a:r>
              <a:rPr lang="ru-RU" dirty="0"/>
              <a:t> ниже </a:t>
            </a:r>
            <a:r>
              <a:rPr lang="ru-RU" dirty="0" err="1"/>
              <a:t>г.п</a:t>
            </a:r>
            <a:r>
              <a:rPr lang="ru-RU" dirty="0"/>
              <a:t> . Жабинки, </a:t>
            </a:r>
            <a:r>
              <a:rPr lang="ru-RU" dirty="0" err="1"/>
              <a:t>Лошицы</a:t>
            </a:r>
            <a:r>
              <a:rPr lang="ru-RU" dirty="0"/>
              <a:t> в Минске и некоторые другие. Актуальной для Беларуси является проблема состояния подземных вод, которые служат основным источником водоснабжения республики и в значительной степени определяют качество среды обитания и здоровье населения. Высокая проницаемость пород обусловливает слабую защищенность подземных вод от поверхностного загрязнения, что сказалось на увеличении их минерализации, содержания хлоридов, сульфатов, нитратного и аммонийного азота.</a:t>
            </a:r>
          </a:p>
        </p:txBody>
      </p:sp>
    </p:spTree>
    <p:extLst>
      <p:ext uri="{BB962C8B-B14F-4D97-AF65-F5344CB8AC3E}">
        <p14:creationId xmlns:p14="http://schemas.microsoft.com/office/powerpoint/2010/main" val="4214947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Показателями рационального использования воды являются: отношение объема водоотведения к объему полученной свежей воды; кратность использования воды, то есть отношение валового водопотребления к объему потребления свежей воды; количество предприятий, прекращающих сброс неочищенных и необезвреженных сточных вод, к общему количеству предприятий. Особо важное значение имеют уменьшение абсолютного объема водопотребления за счет сокращения безвозвратных потерь и соблюдение научно обоснованных норм и лимитов водопотребления.</a:t>
            </a:r>
          </a:p>
        </p:txBody>
      </p:sp>
    </p:spTree>
    <p:extLst>
      <p:ext uri="{BB962C8B-B14F-4D97-AF65-F5344CB8AC3E}">
        <p14:creationId xmlns:p14="http://schemas.microsoft.com/office/powerpoint/2010/main" val="1421770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 Среди организационно-технических мероприятий, которые способствуют предотвращению истощения водных ресурсов и улучшению качества поверхностных и подземных вод, является очистка сточных вод. Основными способами очистки сточных вод являются механические, биологические (биохимические), физико-химические. Для ликвидации бактериального загрязнения применяется обеззараживание сточных вод (дезинфекция).    </a:t>
            </a:r>
          </a:p>
          <a:p>
            <a:r>
              <a:rPr lang="ru-RU" dirty="0"/>
              <a:t>          Эффективным методом борьбы с загрязнением водоемов является внедрение повторного и оборотного водоснабжения на промышленных предприятиях. Оборотным водоснабжением называется такое водоснабжение, когда вода, забираемая из природного источника, </a:t>
            </a:r>
            <a:r>
              <a:rPr lang="ru-RU" dirty="0" err="1"/>
              <a:t>рециркулирует</a:t>
            </a:r>
            <a:r>
              <a:rPr lang="ru-RU" dirty="0"/>
              <a:t> затем в рамках применяемых технологий (охлаждаясь или очищаясь) без сброса в водоем или канализацию. В настоящее время объем оборотного и последовательного использования воды в процентном отношении к общему объему водопотребления на производственные нужды достигает 89 %.</a:t>
            </a:r>
          </a:p>
          <a:p>
            <a:r>
              <a:rPr lang="ru-RU" dirty="0"/>
              <a:t>    Основным резервом повышения эффективности использования водных ресурсов является сокращение потребления в основных </a:t>
            </a:r>
            <a:r>
              <a:rPr lang="ru-RU" dirty="0" err="1"/>
              <a:t>водопотребляющих</a:t>
            </a:r>
            <a:r>
              <a:rPr lang="ru-RU" dirty="0"/>
              <a:t> отраслях, в особенности это относится к свежей воде. Второе направление - ликвидация многочисленных потерь воды на всех этапах ее использования. Большие потери отмечаются также непосредственно у </a:t>
            </a:r>
            <a:r>
              <a:rPr lang="ru-RU" dirty="0" err="1"/>
              <a:t>водопотребителей</a:t>
            </a:r>
            <a:r>
              <a:rPr lang="ru-RU" dirty="0"/>
              <a:t>. К ним следует добавить потери воды в коммунальном хозяйстве из-за состояния водопроводных систем (всевозможные испарения, утечки, протечки и т.п.) и в быту - отсутствие водомеров и низкие тарифы на воду для населения стимулируют расточительное использование дорогостоящей питьевой воды.</a:t>
            </a:r>
          </a:p>
        </p:txBody>
      </p:sp>
    </p:spTree>
    <p:extLst>
      <p:ext uri="{BB962C8B-B14F-4D97-AF65-F5344CB8AC3E}">
        <p14:creationId xmlns:p14="http://schemas.microsoft.com/office/powerpoint/2010/main" val="10731436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118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47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2088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185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Водный кодекс Республики Беларусь устанавливает права и обязанности водопользователей, среди основных:</a:t>
            </a:r>
          </a:p>
          <a:p>
            <a:r>
              <a:rPr lang="ru-RU" dirty="0"/>
              <a:t>     1. использование водных объектов в целях, для которых они предоставлены, и сохранение установленных условий водопользования;</a:t>
            </a:r>
          </a:p>
          <a:p>
            <a:r>
              <a:rPr lang="ru-RU" dirty="0"/>
              <a:t>     2.рациональное использование водных ресурсов, проведение необходимых работ по сохранению и улучшению качества вод, восстановлению водных объектов;</a:t>
            </a:r>
          </a:p>
          <a:p>
            <a:r>
              <a:rPr lang="ru-RU" dirty="0"/>
              <a:t>     3.ведение учета количества забираемых и используемых вод;</a:t>
            </a:r>
          </a:p>
          <a:p>
            <a:r>
              <a:rPr lang="ru-RU" dirty="0"/>
              <a:t>      4.осуществление контроля за качеством забираемой воды и отводимых сточных вод;</a:t>
            </a:r>
          </a:p>
          <a:p>
            <a:r>
              <a:rPr lang="ru-RU" dirty="0"/>
              <a:t>      5.поддержание в надлежащем состоянии очистных и других сооружений и устройств, сохранение установленных правил их эксплуатации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869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Законодательством Республики Беларусь устанавливается административная, криминальная или иная ответственность за нарушения в области использования и охраны вод. К числу таких нарушений относятся;</a:t>
            </a:r>
          </a:p>
          <a:p>
            <a:r>
              <a:rPr lang="ru-RU" dirty="0"/>
              <a:t>      1. самовольный захват водного объекта и самовольное водопользование;</a:t>
            </a:r>
          </a:p>
          <a:p>
            <a:r>
              <a:rPr lang="ru-RU" dirty="0"/>
              <a:t>      2.реализация проектов без положительного заключения государственной экологической экспертизы;</a:t>
            </a:r>
          </a:p>
          <a:p>
            <a:r>
              <a:rPr lang="ru-RU" dirty="0"/>
              <a:t>     3. загрязнение вод или нарушение режима использования </a:t>
            </a:r>
            <a:r>
              <a:rPr lang="ru-RU" dirty="0" err="1"/>
              <a:t>водоохранных</a:t>
            </a:r>
            <a:r>
              <a:rPr lang="ru-RU" dirty="0"/>
              <a:t> зон и прибрежных полос водных объектов;</a:t>
            </a:r>
          </a:p>
          <a:p>
            <a:r>
              <a:rPr lang="ru-RU" dirty="0"/>
              <a:t>    4. ввод в эксплуатацию промышленных, коммунальных и других объектов без сооружений и устройств, предупреждающих загрязнение вод;</a:t>
            </a:r>
          </a:p>
          <a:p>
            <a:r>
              <a:rPr lang="ru-RU" dirty="0"/>
              <a:t>    5.заборы воды с превышением установленных лимитов;</a:t>
            </a:r>
          </a:p>
          <a:p>
            <a:r>
              <a:rPr lang="ru-RU" dirty="0"/>
              <a:t>    6.самовольное проведение гидротехнических работ;</a:t>
            </a:r>
          </a:p>
          <a:p>
            <a:r>
              <a:rPr lang="ru-RU" dirty="0"/>
              <a:t>     7.использование водных объектов не по целевому назначению и некоторые другие.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650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 Экономическое регулирование рационального использования и охраны вод включает:</a:t>
            </a:r>
          </a:p>
          <a:p>
            <a:r>
              <a:rPr lang="ru-RU" dirty="0"/>
              <a:t>      1.планирование и финансирование мероприятий по рациональному использованию и охране вод;</a:t>
            </a:r>
          </a:p>
          <a:p>
            <a:r>
              <a:rPr lang="ru-RU" dirty="0"/>
              <a:t>       2.	установление лимитов водопользования;</a:t>
            </a:r>
          </a:p>
          <a:p>
            <a:r>
              <a:rPr lang="ru-RU" dirty="0"/>
              <a:t>      3.	установление нормативов платы за водопользование и водопотребление;</a:t>
            </a:r>
          </a:p>
          <a:p>
            <a:r>
              <a:rPr lang="ru-RU" dirty="0"/>
              <a:t>      4.	установление нормативов платы за сбросы загрязняющих веществ в водные объекты;</a:t>
            </a:r>
          </a:p>
          <a:p>
            <a:r>
              <a:rPr lang="ru-RU" dirty="0"/>
              <a:t>      5.	предоставление налоговых, кредитных и других льгот при использовании малоотходных и безотходных технологий, проведении других мероприятий, когда они дают значительный эффект в области рационального использования и охраны вод;</a:t>
            </a:r>
          </a:p>
          <a:p>
            <a:r>
              <a:rPr lang="ru-RU" dirty="0"/>
              <a:t>      6.	покрытие ущерба, нанесенного водным объектам и здоровью людей по причине нарушения требований водного законодательства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40804965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экономическом механизме, обеспечивающем рациональное использование и охрану вод, особое место отводится платности водопользования. Оплате подлежит весь объем забираемой воды: по тарифу - за забор воды в пределах лимита, установленного предприятию, населению органами по регулированию использования и охране вод, и в дифференцированном   размере - за сверхлимитный забор. Причем внесение платы за воду не освобождает водопользователей от выполнения мероприятий по рациональному использованию и покрытию ущерба, нанесенного окружающей среде. При установлении лимитов водопользования и определении прогнозных показателей (объемов водопотребления и водоотведения) целесообразно ориентироваться как на технико-экономические параметры производственных мощностей и фактический объем производства, так и на удельные экологические показатели. Введены доплаты и скидки к тарифу с учетом дефицита водных ресурсов в различных хозяйственных системах . </a:t>
            </a:r>
          </a:p>
        </p:txBody>
      </p:sp>
    </p:spTree>
    <p:extLst>
      <p:ext uri="{BB962C8B-B14F-4D97-AF65-F5344CB8AC3E}">
        <p14:creationId xmlns:p14="http://schemas.microsoft.com/office/powerpoint/2010/main" val="13133994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3.Эколого - экономические проблемы землепользования.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63284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096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Земельные ресурсы — часть мирового земельного фонда, которая пригодна для хозяйственного использования. Они создают основу для сельскохозяйственного производства, ведения лесного хозяйства, а также для городской застройки и расселения сельского населения, размещения промышленных предприятий, транспортных коммуникаций и всех других видов наземной деятельности человека. </a:t>
            </a:r>
          </a:p>
          <a:p>
            <a:r>
              <a:rPr lang="ru-RU" dirty="0"/>
              <a:t>                                     Земельный фонд планеты:</a:t>
            </a:r>
          </a:p>
          <a:p>
            <a:r>
              <a:rPr lang="ru-RU" dirty="0"/>
              <a:t>          1)	с/х угодья 35%</a:t>
            </a:r>
          </a:p>
          <a:p>
            <a:r>
              <a:rPr lang="ru-RU" dirty="0"/>
              <a:t>          2)	леса и кустарники 30%</a:t>
            </a:r>
          </a:p>
          <a:p>
            <a:r>
              <a:rPr lang="ru-RU" dirty="0"/>
              <a:t>          3)	населенные пункты 3%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9398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Загрязнение пестицидами. Пестициды токсичны для человека. Ежегодно в мире происходит около 2 миллионов отравлений людей пестицидами, из них погибает до 200 тысяч человек.  Пестициды подавляют иммунную систему, нервную систему, поражают почки, вызывают цирроз печени и хронический гепатит, приводят к мутагенным последствиям, заболеваниям раком.</a:t>
            </a:r>
          </a:p>
          <a:p>
            <a:r>
              <a:rPr lang="ru-RU" dirty="0"/>
              <a:t>     Загрязнение нитритами и нитратами. Нитриты поступают в организм человека в основном с мясными и рыбными продуктами, а нитраты – с овощами. Нитраты и нитриты токсичны для человека и животных. Как  нитраты,  так и нитриты вызывают рак, заболевания печени, генные мутации. Неправильное использование азотистых удобрений в сельском хозяйстве приводит к тому, что нитраты попадают не только в растения, но и в воду.</a:t>
            </a:r>
          </a:p>
          <a:p>
            <a:r>
              <a:rPr lang="ru-RU" dirty="0"/>
              <a:t>    Загрязнение тяжелыми металлами, минералами(свинец, кадмий, алюминий, </a:t>
            </a:r>
            <a:r>
              <a:rPr lang="ru-RU" dirty="0" err="1"/>
              <a:t>туть</a:t>
            </a:r>
            <a:r>
              <a:rPr lang="ru-RU" dirty="0"/>
              <a:t>, мышьяк, асбест и т. п.).  Эффекты - нарушение биохимических процессов в организме , нарушение  синтез гемоглобина, поражение почек, печени, зрения, пищеварительного тракта, мозга,  нервной и сердечно-сосудистой систем, нарушение детородной функции. </a:t>
            </a:r>
          </a:p>
        </p:txBody>
      </p:sp>
    </p:spTree>
    <p:extLst>
      <p:ext uri="{BB962C8B-B14F-4D97-AF65-F5344CB8AC3E}">
        <p14:creationId xmlns:p14="http://schemas.microsoft.com/office/powerpoint/2010/main" val="3186230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Нижения</a:t>
            </a:r>
            <a:r>
              <a:rPr lang="ru-RU" dirty="0" smtClean="0"/>
              <a:t> плодородия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Основные причины:</a:t>
            </a:r>
          </a:p>
          <a:p>
            <a:r>
              <a:rPr lang="ru-RU" dirty="0"/>
              <a:t>      •  засоление почв в результате орошения;</a:t>
            </a:r>
          </a:p>
          <a:p>
            <a:r>
              <a:rPr lang="ru-RU" dirty="0"/>
              <a:t>      • эрозия, вызванная чрезмерным выпасом, обезлесением, опустыниванием земель;</a:t>
            </a:r>
          </a:p>
          <a:p>
            <a:r>
              <a:rPr lang="ru-RU" dirty="0"/>
              <a:t>       •  заболачивание почв в районах избыточного атмосферного увлажнении;</a:t>
            </a:r>
          </a:p>
          <a:p>
            <a:r>
              <a:rPr lang="ru-RU" dirty="0"/>
              <a:t>       •  уплотнение почв, техногенное их загрязнение (ежегодно  20 млн. га сельскохозяйственных угодий становятся непригодными для возделывания сельскохозяйственных культур вследствие деградации почв или наступления городов).</a:t>
            </a:r>
          </a:p>
          <a:p>
            <a:r>
              <a:rPr lang="ru-RU" dirty="0"/>
              <a:t>       •  мелиорация. </a:t>
            </a:r>
          </a:p>
        </p:txBody>
      </p:sp>
    </p:spTree>
    <p:extLst>
      <p:ext uri="{BB962C8B-B14F-4D97-AF65-F5344CB8AC3E}">
        <p14:creationId xmlns:p14="http://schemas.microsoft.com/office/powerpoint/2010/main" val="31546891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 Загрязнение почв республики радионуклидами чернобыльского выброса носит  неравномерный характер. В большинстве типов почв основное количество радиоизотопов сосредоточено в верхнем пятисантиметровом слое, то есть в наиболее плодородном горизонте. Кроме непосредственного загрязнения почв радионуклидами, за время, прошедшее после катастрофы, обнаружено вторичное загрязнение почв, вследствие применения загрязненного навоза и минеральных удобрений, золы после сжигания загрязненного топлива, а также в результате переноса загрязненных частиц транспортом, ветром.</a:t>
            </a:r>
          </a:p>
        </p:txBody>
      </p:sp>
    </p:spTree>
    <p:extLst>
      <p:ext uri="{BB962C8B-B14F-4D97-AF65-F5344CB8AC3E}">
        <p14:creationId xmlns:p14="http://schemas.microsoft.com/office/powerpoint/2010/main" val="3015015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3.1</a:t>
            </a:r>
            <a:r>
              <a:rPr lang="ru-RU" dirty="0"/>
              <a:t>. Обеспеченность водными ресурсами.</a:t>
            </a:r>
          </a:p>
          <a:p>
            <a:r>
              <a:rPr lang="ru-RU" dirty="0"/>
              <a:t> 3.2. Учет и оценка земли. </a:t>
            </a:r>
          </a:p>
          <a:p>
            <a:r>
              <a:rPr lang="ru-RU" dirty="0"/>
              <a:t>3.3.Нормативно-правовое и экономическое регулирование рационального землепользования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34831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784887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59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Неполное извлечение полезного продукта при добыче минерального сырья ведет к скоплению огромных масс отходов на территориях, пригодных для сельскохозяйственного использования, появлению пыльных бурь, концентрации вредных веществ выше  допустимых норм в почве, водоемах, воздухе. Ныне по вине промышленных отвалов ежегодно недобирается 8–10 % валовой сельскохозяйственной продукции. Накопление отходов производства и потребления ведет к нарушению равновесия природной среды и представляет реальную угрозу здоровью населения. Из почти 24,5 млн. т промышленных отходов, образовавшихся за последний год в республике, было утилизировано только 16,7%. Основная часть неиспользованных отходов вывезена  на полигоны и </a:t>
            </a:r>
            <a:r>
              <a:rPr lang="ru-RU" dirty="0" err="1"/>
              <a:t>шламонакопители</a:t>
            </a:r>
            <a:r>
              <a:rPr lang="ru-RU" dirty="0"/>
              <a:t> предприятий (80,5%), остальные–  на полигоны твердых бытовых отходов (ТБО), оставлены на территориях предприятий, сожжены, слиты в канализацию, водоемы или вывезены в несанкционированные места.</a:t>
            </a:r>
          </a:p>
        </p:txBody>
      </p:sp>
    </p:spTree>
    <p:extLst>
      <p:ext uri="{BB962C8B-B14F-4D97-AF65-F5344CB8AC3E}">
        <p14:creationId xmlns:p14="http://schemas.microsoft.com/office/powerpoint/2010/main" val="8808373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Государственный земельный кадастр содержит данные:</a:t>
            </a:r>
          </a:p>
          <a:p>
            <a:r>
              <a:rPr lang="ru-RU" dirty="0"/>
              <a:t>         ● о распределении земель по категориям, землевладельцам, землепользователям и видам земель;</a:t>
            </a:r>
          </a:p>
          <a:p>
            <a:r>
              <a:rPr lang="ru-RU" dirty="0"/>
              <a:t>	● составе, структуре и состоянии земельного фонда страны в разрезе административно-территориальных единиц;</a:t>
            </a:r>
          </a:p>
          <a:p>
            <a:r>
              <a:rPr lang="ru-RU" dirty="0"/>
              <a:t>	● местоположении, размерах и границах земельных участков, их качественной характеристике, установленном режиме использования и другие необходимые сведения.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5617022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 В природоохранных целях землепользователи, землевладельцы, собственники земельных участков обязаны осуществлять:</a:t>
            </a:r>
          </a:p>
          <a:p>
            <a:r>
              <a:rPr lang="ru-RU" dirty="0"/>
              <a:t>   ●восстановление и повышение плодородия почв, а также других полезных свойств земли;</a:t>
            </a:r>
          </a:p>
          <a:p>
            <a:r>
              <a:rPr lang="ru-RU" dirty="0"/>
              <a:t>   ●	защиту земельных участков от водной и ветровой эрозии, заболачивания, засоления, загрязнения отходами производства, других процессов разрушения;</a:t>
            </a:r>
          </a:p>
          <a:p>
            <a:r>
              <a:rPr lang="ru-RU" dirty="0"/>
              <a:t>   ●защиту сельскохозяйственных земель от зарастания кустарником и мелколесьем, других процессов ухудшения состояния земель;</a:t>
            </a:r>
          </a:p>
          <a:p>
            <a:r>
              <a:rPr lang="ru-RU" dirty="0"/>
              <a:t>  ●рекультивацию нарушенных земель и другие мероприятия по охране и рациональному использованию земель. </a:t>
            </a:r>
          </a:p>
        </p:txBody>
      </p:sp>
    </p:spTree>
    <p:extLst>
      <p:ext uri="{BB962C8B-B14F-4D97-AF65-F5344CB8AC3E}">
        <p14:creationId xmlns:p14="http://schemas.microsoft.com/office/powerpoint/2010/main" val="1328278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Земельным законодательством Республики Беларусь установлено, что землевладение и землепользование является платным. Плата за землю устанавливается на основе расчетных показателей экономических нормативов и взимается в формах земельного налога, арендной платы и платы за временное пользование землей, определяемых в зависимости от качества и местоположения участков земли. Земельный налог или арендная плата включает в себя плату за право владения и пользования землей, плату за использование относительно лучших по качеству и местоположению участков земли и плату за восстановление земель.</a:t>
            </a:r>
          </a:p>
        </p:txBody>
      </p:sp>
    </p:spTree>
    <p:extLst>
      <p:ext uri="{BB962C8B-B14F-4D97-AF65-F5344CB8AC3E}">
        <p14:creationId xmlns:p14="http://schemas.microsoft.com/office/powerpoint/2010/main" val="6990305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Передача земли в частную собственность проводится после внесения соответствующей платы за земельный участок, при этом применяется нормативная, льготная или договорная цена. Для определения размеров земельного налога также применяются показатели кадастровой оценки земель.</a:t>
            </a:r>
          </a:p>
          <a:p>
            <a:r>
              <a:rPr lang="ru-RU" dirty="0"/>
              <a:t>    Льготная цена на земельный участок устанавливается в размере пятикратной ставки земельного налога, уплачиваемого за этот участок на момент приобретения его в собственность. Правом приобретения земельного участка по льготной цене пользовались граждане Республики Беларусь, имевшие во владении и пользовании земельные участки, предоставленные им до принятия Закона "О праве собственности на землю" (16 июня 1993 г.). В настоящее время по льготной цене приобретают земельные участки наследники и граждане, нуждающиеся в улучшении жилищных условий.</a:t>
            </a:r>
          </a:p>
          <a:p>
            <a:r>
              <a:rPr lang="ru-RU" dirty="0"/>
              <a:t>   Нормативная цена рассчитывается с учетом природно-климатических условий, видов земель, характеристики почвенного покрова, мелиоративного состояния земель.  Для определения цены конкретного земельного участка, используемого для сельскохозяйственных целей, территория Беларуси подразделена на три природно-климатические зоны — северную, центральную и южную; каждая из них делится на два округа — западный и восточный. Кроме того, выделено 17 типов почв, которые отражают природное состояние земель и общее направление их использования. </a:t>
            </a:r>
          </a:p>
          <a:p>
            <a:r>
              <a:rPr lang="ru-RU" dirty="0"/>
              <a:t>       Нормативные цены на земли городов и поселков городского типа, передаваемых в частную собственность, определены индивидуально. При оценке земельного участка учитывается его месторасположение по отношению к населенным пунктам( коэффициенты дифференцированы по расстоянию, административному и социально-экономическому статусу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26984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Экономическое стимулирование рационального использования и охраны земель направлено на повышение заинтересованности землепользователей и землевладельцев в сохранении и воспроизводстве плодородия почв, защиту земель от негативных последствий производственной деятельности включает:</a:t>
            </a:r>
          </a:p>
          <a:p>
            <a:r>
              <a:rPr lang="ru-RU" dirty="0"/>
              <a:t>	●выделение средств из республиканского или местного бюджета для восстановления земель, нарушенных не по их вине;</a:t>
            </a:r>
          </a:p>
          <a:p>
            <a:r>
              <a:rPr lang="ru-RU" dirty="0"/>
              <a:t>	●освобождение от платы за земельные участки в период сельскохозяйственного освоения;</a:t>
            </a:r>
          </a:p>
          <a:p>
            <a:r>
              <a:rPr lang="ru-RU" dirty="0"/>
              <a:t>	●предоставление льготных кредитов;</a:t>
            </a:r>
          </a:p>
          <a:p>
            <a:r>
              <a:rPr lang="ru-RU" dirty="0"/>
              <a:t>	●поощрение за повышение плодородия почв и продуктивности земель, производство экологически чистой продукции.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6520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Эколого-экономические проблемы использования и охраны лесных и биологических ресурсов.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7467600" cy="4341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751021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5803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4.1.Эколого </a:t>
            </a:r>
            <a:r>
              <a:rPr lang="ru-RU" dirty="0"/>
              <a:t>- экономические значения лесных и других биологических ресурсов. </a:t>
            </a:r>
          </a:p>
          <a:p>
            <a:r>
              <a:rPr lang="ru-RU" dirty="0"/>
              <a:t> </a:t>
            </a:r>
            <a:r>
              <a:rPr lang="ru-RU" dirty="0" smtClean="0"/>
              <a:t>4.2. </a:t>
            </a:r>
            <a:r>
              <a:rPr lang="ru-RU" dirty="0"/>
              <a:t>Особенности лесопользования и </a:t>
            </a:r>
            <a:r>
              <a:rPr lang="ru-RU" dirty="0" err="1"/>
              <a:t>лесовоспроизводства</a:t>
            </a:r>
            <a:r>
              <a:rPr lang="ru-RU" dirty="0"/>
              <a:t>. </a:t>
            </a:r>
          </a:p>
          <a:p>
            <a:r>
              <a:rPr lang="ru-RU" dirty="0"/>
              <a:t> </a:t>
            </a:r>
            <a:r>
              <a:rPr lang="ru-RU" dirty="0" smtClean="0"/>
              <a:t>4.3. </a:t>
            </a:r>
            <a:r>
              <a:rPr lang="ru-RU" dirty="0"/>
              <a:t>Охрана и защита лесов.</a:t>
            </a:r>
          </a:p>
          <a:p>
            <a:r>
              <a:rPr lang="ru-RU" dirty="0"/>
              <a:t> 4</a:t>
            </a:r>
            <a:r>
              <a:rPr lang="ru-RU" dirty="0" smtClean="0"/>
              <a:t>.. </a:t>
            </a:r>
            <a:r>
              <a:rPr lang="ru-RU" dirty="0"/>
              <a:t>Экономическое стимулирование и нормативно-правовое регулирование рационального лесопользования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893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 Наиболее заметно сокращение лесной площади нашей планеты, в развивающихся странах в результате чрезмерной вырубки, трансформации под сельскохозяйственные угодья, болезней и пожаров было потеряно почти 65 млн. га лесных угодий. Особенно угрожающее положение сложилось в тропических лесах. При современной скорости их сведения в </a:t>
            </a:r>
            <a:r>
              <a:rPr lang="ru-RU" dirty="0" err="1"/>
              <a:t>началеXXI</a:t>
            </a:r>
            <a:r>
              <a:rPr lang="ru-RU" dirty="0"/>
              <a:t> ст. в некоторых регионах (Малайзия, Индонезия) леса могут полностью исчезнуть. Одной из основных причин такого истощения лесных ресурсов является высокий спрос на древесину в промышленно развитых странах. </a:t>
            </a:r>
          </a:p>
          <a:p>
            <a:r>
              <a:rPr lang="ru-RU" dirty="0"/>
              <a:t>      Кроме лесов в тщательной охране нуждаются и другие растительные сообщества, животный мир нашей планеты. Сохранение их биологического разнообразия имеет большое значение для многих видов хозяйственной деятельности и прежде всего для сельского хозяйства, поскольку дикорастущие растения являются генетическим средством обеспечения устойчивости к болезням, засухе и засолению.</a:t>
            </a:r>
          </a:p>
        </p:txBody>
      </p:sp>
    </p:spTree>
    <p:extLst>
      <p:ext uri="{BB962C8B-B14F-4D97-AF65-F5344CB8AC3E}">
        <p14:creationId xmlns:p14="http://schemas.microsoft.com/office/powerpoint/2010/main" val="31311842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В период научно-технической революции главной силой, преобразующей растительный и животный мир, выступает человек,  процесс техногенной эволюции экосистем многократно ускорился :</a:t>
            </a:r>
          </a:p>
          <a:p>
            <a:r>
              <a:rPr lang="ru-RU" dirty="0"/>
              <a:t>     ● • за последние 300 лет уничтожено 66–68% лесов и лесистость поверхности Земли сократилась до 30%;</a:t>
            </a:r>
          </a:p>
          <a:p>
            <a:r>
              <a:rPr lang="ru-RU" dirty="0"/>
              <a:t>       •   около четверти миллиона видов растений находятся под угрозой исчезновения;</a:t>
            </a:r>
          </a:p>
          <a:p>
            <a:r>
              <a:rPr lang="ru-RU" dirty="0"/>
              <a:t>        •  проблематичным является также и выживание приблизительно 25% всех видов млекопитающих и 11% всех видов птиц;</a:t>
            </a:r>
          </a:p>
          <a:p>
            <a:r>
              <a:rPr lang="ru-RU" dirty="0"/>
              <a:t>        •  продолжается истощение рыбных промысловых районов Мирового океана , за последние полвека рыбные уловы выросли почти в пять раз, при этом 70% океанических промыслов подвергаются предельной, либо запредельной эксплуатации. </a:t>
            </a:r>
          </a:p>
        </p:txBody>
      </p:sp>
    </p:spTree>
    <p:extLst>
      <p:ext uri="{BB962C8B-B14F-4D97-AF65-F5344CB8AC3E}">
        <p14:creationId xmlns:p14="http://schemas.microsoft.com/office/powerpoint/2010/main" val="253687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6741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Пути решения проблемы  сохранение биологического разнообразия:</a:t>
            </a:r>
          </a:p>
          <a:p>
            <a:r>
              <a:rPr lang="ru-RU" dirty="0"/>
              <a:t>      ●•  рационально использовать природные биологические ресурсы и осуществлять  действенные меры по их сохранению; </a:t>
            </a:r>
          </a:p>
          <a:p>
            <a:r>
              <a:rPr lang="ru-RU" dirty="0"/>
              <a:t>      • установить систематический контроль за использованием предприятиями и организациями земель, вод, лесов, недр и других природных богатств;</a:t>
            </a:r>
          </a:p>
          <a:p>
            <a:r>
              <a:rPr lang="ru-RU" dirty="0"/>
              <a:t>      • усилить внимание к вопросам по предотвращению загрязнений и засоления почв, поверхностных и подземных вод;</a:t>
            </a:r>
          </a:p>
          <a:p>
            <a:r>
              <a:rPr lang="ru-RU" dirty="0"/>
              <a:t>      • уделять большое внимание сохранению  защитных функций лесов, сохранению и воспроизводству растительного и животного мира, предотвращению загрязнения атмосферного воздуха;</a:t>
            </a:r>
          </a:p>
          <a:p>
            <a:r>
              <a:rPr lang="ru-RU" dirty="0"/>
              <a:t>      • значительно повысить эффективность технологии производства лесоматериалов, в первую очередь бумаги, более широко использовать отходы и вторичные материалы, в целях экономии бумаги выпускать издательскую продукцию в электронном виде.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7796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Леса выполняют общественно полезные и защитно-</a:t>
            </a:r>
            <a:r>
              <a:rPr lang="ru-RU" dirty="0" err="1"/>
              <a:t>ресурсоохранные</a:t>
            </a:r>
            <a:r>
              <a:rPr lang="ru-RU" dirty="0"/>
              <a:t> функции (</a:t>
            </a:r>
            <a:r>
              <a:rPr lang="ru-RU" dirty="0" err="1"/>
              <a:t>водоохранные</a:t>
            </a:r>
            <a:r>
              <a:rPr lang="ru-RU" dirty="0"/>
              <a:t>, климаторегулирующие, полезащитные, противоэрозионные и пр.),  рекреационные и эстетические,   санитарно-гигиенические, оздоровительные и иные полезные функции, улучшают окружающую среду, создают условия для обитания диких животных.</a:t>
            </a:r>
          </a:p>
          <a:p>
            <a:r>
              <a:rPr lang="ru-RU" dirty="0"/>
              <a:t>     Лес является одной из основ хозяйственной деятельности человека, источником получения многих материальных ресурсов (древесины, пищевых, лекарственных и технических ресурсов, продукции охотничьего промысла), базой для развития лесного хозяйства, деревообрабатывающей и целлюлозно-бумажной промышленности, отдыха и туризма, других отраслей народного хозяйства.  От того, насколько рационально используются ресурсы леса, во многом зависит рост экономики страны.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7097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Лесные ресурсы относятся к </a:t>
            </a:r>
            <a:r>
              <a:rPr lang="ru-RU" dirty="0" err="1"/>
              <a:t>возобновимым</a:t>
            </a:r>
            <a:r>
              <a:rPr lang="ru-RU" dirty="0"/>
              <a:t> и рассматриваются вместе с занимаемыми ими землями, которые могут использоваться в целях сохранения, воспроизводства и повышения продуктивности лесов. Лесные ресурсы включают стволовые запасы древесины и разнообразные </a:t>
            </a:r>
            <a:r>
              <a:rPr lang="ru-RU" dirty="0" err="1"/>
              <a:t>недревесные</a:t>
            </a:r>
            <a:r>
              <a:rPr lang="ru-RU" dirty="0"/>
              <a:t> ресурсы ( технические (живицу, пробку и др.), кормовые, охотничье-промысловые, пищевые (грибы, плоды, ягоды, орехи и др.), лекарственные растения). </a:t>
            </a:r>
          </a:p>
        </p:txBody>
      </p:sp>
    </p:spTree>
    <p:extLst>
      <p:ext uri="{BB962C8B-B14F-4D97-AF65-F5344CB8AC3E}">
        <p14:creationId xmlns:p14="http://schemas.microsoft.com/office/powerpoint/2010/main" val="31375595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 Основные функции лесопользования и </a:t>
            </a:r>
            <a:r>
              <a:rPr lang="ru-RU" dirty="0" err="1"/>
              <a:t>лесовоспроизводства</a:t>
            </a:r>
            <a:r>
              <a:rPr lang="ru-RU" dirty="0"/>
              <a:t> в Республике Беларусь выполняет лесное хозяйство — отрасль народного хозяйства, которая обеспечивает потребности страны в древесине и других продуктах леса, сохранение и рациональное использование всего многообразия ресурсов лесного фонда и усиление экологических функций лесов. </a:t>
            </a:r>
          </a:p>
          <a:p>
            <a:r>
              <a:rPr lang="ru-RU" dirty="0"/>
              <a:t>       Задачи  лесохозяйственных органов входят:</a:t>
            </a:r>
          </a:p>
          <a:p>
            <a:r>
              <a:rPr lang="ru-RU" dirty="0"/>
              <a:t>      ●	организация и регулирование всех видов пользования с учетом сохранения </a:t>
            </a:r>
            <a:r>
              <a:rPr lang="ru-RU" dirty="0" err="1"/>
              <a:t>средозащитных</a:t>
            </a:r>
            <a:r>
              <a:rPr lang="ru-RU" dirty="0"/>
              <a:t>, климаторегулирующих и оздоровительных функций леса;</a:t>
            </a:r>
          </a:p>
          <a:p>
            <a:r>
              <a:rPr lang="ru-RU" dirty="0"/>
              <a:t>      ●	охрана и защита лесов от пожаров, вредителей и болезней;</a:t>
            </a:r>
          </a:p>
          <a:p>
            <a:r>
              <a:rPr lang="ru-RU" dirty="0"/>
              <a:t>      ●	осуществление государственного надзора за использованием лесных ресурсов;</a:t>
            </a:r>
          </a:p>
          <a:p>
            <a:r>
              <a:rPr lang="ru-RU" dirty="0"/>
              <a:t>      ●	проведение целого комплекса лесохозяйственных мероприятий по восстановлению, выращиванию и уходу за лесом, повышению плодородия         лесных земель, улучшению качества и повышению продуктивности лесов.</a:t>
            </a:r>
          </a:p>
        </p:txBody>
      </p:sp>
    </p:spTree>
    <p:extLst>
      <p:ext uri="{BB962C8B-B14F-4D97-AF65-F5344CB8AC3E}">
        <p14:creationId xmlns:p14="http://schemas.microsoft.com/office/powerpoint/2010/main" val="5641732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Лесопользование (важнейших видов природопользования) заключается в заготовке древесины, извлечении из леса средств для получения технического и лекарственного сырья, пищевых продуктов, пушнины, дичи, а также в его использовании в защитных, </a:t>
            </a:r>
            <a:r>
              <a:rPr lang="ru-RU" dirty="0" err="1"/>
              <a:t>водоохранных</a:t>
            </a:r>
            <a:r>
              <a:rPr lang="ru-RU" dirty="0"/>
              <a:t>, рекреационных и других специальных целях. Участки леса предоставляются юридическим и физическим лицам с целью использования лесных ресурсов и извлечения полезных свойств леса, проведения научных экспериментов и наблюдений и иных целей в соответствии с законодательством Республики Беларусь. </a:t>
            </a:r>
          </a:p>
        </p:txBody>
      </p:sp>
    </p:spTree>
    <p:extLst>
      <p:ext uri="{BB962C8B-B14F-4D97-AF65-F5344CB8AC3E}">
        <p14:creationId xmlns:p14="http://schemas.microsoft.com/office/powerpoint/2010/main" val="15745569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Биологическое разнообразие в Беларуси имеет большую национальную и международную значимость, что определяется географическим положением нашей страны на стыке западно-европейской и восточно-европейской зон. Существуют различные уникальные экосистемы, в которых сохраняется ценнейший генетический фонд. Многие виды в составе местной флоры перспективны в хозяйственном использовании и составляют часть природных ресурсов. Наибольшее значение имеют лекарственные и эфиромасличные, пищевые (ягодные, плодовые), технические и декоративные, а также кормовые растения.</a:t>
            </a:r>
          </a:p>
        </p:txBody>
      </p:sp>
    </p:spTree>
    <p:extLst>
      <p:ext uri="{BB962C8B-B14F-4D97-AF65-F5344CB8AC3E}">
        <p14:creationId xmlns:p14="http://schemas.microsoft.com/office/powerpoint/2010/main" val="268895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 Одной из форм охраны биологических и других ресурсов являются особо охраняемые природные территории – участки земли (включая атмосферный воздух над ними, гидроресурсы и недра) с уникальными, эталонными или иными ценными природными комплексами, или объектами, имеющие особое экологическое, научное, историко-культурное, эстетическое и иное значение, изъятые полностью или частично из хозяйственного оборота, в отношении которых установлен особы режим охраны и </a:t>
            </a:r>
            <a:r>
              <a:rPr lang="ru-RU" dirty="0" err="1"/>
              <a:t>использованания</a:t>
            </a:r>
            <a:r>
              <a:rPr lang="ru-RU" dirty="0" smtClean="0"/>
              <a:t>.</a:t>
            </a:r>
            <a:r>
              <a:rPr lang="ru-RU" dirty="0"/>
              <a:t> Согласно Закону Республики Беларусь "Об особо охраняемых природных территориях и объектах" (1994), к таковым относятся: </a:t>
            </a:r>
            <a:r>
              <a:rPr lang="ru-RU" i="1" dirty="0"/>
              <a:t>государственные заповедники, национальные парки, заказники, памятники природы, а также</a:t>
            </a:r>
            <a:r>
              <a:rPr lang="ru-RU" dirty="0"/>
              <a:t> животные и растения, относящиеся к видам, занесенным в Красную книгу Республики Беларусь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1163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 Заповедники являются исключительно природоохранными научно-исследовательскими учреждениями государственного значения. В настоящее время функционируют Березинский биосферный и </a:t>
            </a:r>
            <a:r>
              <a:rPr lang="ru-RU" dirty="0" err="1"/>
              <a:t>Полесский</a:t>
            </a:r>
            <a:r>
              <a:rPr lang="ru-RU" dirty="0"/>
              <a:t> радиационно-экологический заповедники, общая площадь которых — 297,3 тыс. га.</a:t>
            </a:r>
          </a:p>
          <a:p>
            <a:r>
              <a:rPr lang="ru-RU" dirty="0"/>
              <a:t>      Национальный парк создается с целью охраны уникальных, особо типичных и ценных природных комплексов и объектов, культурных ландшафтов, памятников истории и культуры, а также обеспечения условий приоритетного развития объектов отдыха и туризма. На территории Беларуси созданы четыре национальных парка: Беловежская пуща (преобразован из государственного заповедно-охотничьего хозяйства), </a:t>
            </a:r>
            <a:r>
              <a:rPr lang="ru-RU" dirty="0" err="1"/>
              <a:t>Припятский</a:t>
            </a:r>
            <a:r>
              <a:rPr lang="ru-RU" dirty="0"/>
              <a:t> (преобразован из ландшафтно-гидрологического заповедника), </a:t>
            </a:r>
            <a:r>
              <a:rPr lang="ru-RU" dirty="0" err="1"/>
              <a:t>Нарочанский</a:t>
            </a:r>
            <a:r>
              <a:rPr lang="ru-RU" dirty="0"/>
              <a:t> и </a:t>
            </a:r>
            <a:r>
              <a:rPr lang="ru-RU" dirty="0" err="1"/>
              <a:t>Браславские</a:t>
            </a:r>
            <a:r>
              <a:rPr lang="ru-RU" dirty="0"/>
              <a:t> озера; общая площадь — 337,5 тыс. га.</a:t>
            </a:r>
          </a:p>
          <a:p>
            <a:r>
              <a:rPr lang="ru-RU" dirty="0"/>
              <a:t>      Заказники определены как территории, выделенные с целью сохранения и восстановления одного или нескольких видов природных ресурсов и поддержания общего экологического баланса. В зависимости от предназначения заказники подразделяются:</a:t>
            </a:r>
          </a:p>
          <a:p>
            <a:r>
              <a:rPr lang="ru-RU" dirty="0"/>
              <a:t>    ●ландшафтные,  или комплексные,  определенные для сохранения и восстановления особо ценных природных ландшафтов и комплексов;  </a:t>
            </a:r>
          </a:p>
          <a:p>
            <a:r>
              <a:rPr lang="ru-RU" dirty="0"/>
              <a:t>   ●биологические (ботанические, зоологические);</a:t>
            </a:r>
          </a:p>
          <a:p>
            <a:r>
              <a:rPr lang="ru-RU" dirty="0"/>
              <a:t>  ●	палеонтологические (сохранение отдельных ископаемых объектов и их комплексов);</a:t>
            </a:r>
          </a:p>
          <a:p>
            <a:r>
              <a:rPr lang="ru-RU" dirty="0"/>
              <a:t>  ● гидрологические (болотные, озерные, лесные).</a:t>
            </a:r>
          </a:p>
        </p:txBody>
      </p:sp>
    </p:spTree>
    <p:extLst>
      <p:ext uri="{BB962C8B-B14F-4D97-AF65-F5344CB8AC3E}">
        <p14:creationId xmlns:p14="http://schemas.microsoft.com/office/powerpoint/2010/main" val="5568224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Экономический механизм лесопользования охватывает все виды экономического стимулирования рационального использования, воспроизводства, охраны и защиты лесов. Финансирование лесного хозяйства осуществляется, прежде всего, за счет средств государственного бюджета. специальный фонд, формирование которого целесообразно вести за счет:</a:t>
            </a:r>
          </a:p>
          <a:p>
            <a:r>
              <a:rPr lang="ru-RU" dirty="0"/>
              <a:t>      ●	средств, взимаемых с виновных лиц за повреждение, уничтожение, загрязнение и засорение лесов;</a:t>
            </a:r>
          </a:p>
          <a:p>
            <a:r>
              <a:rPr lang="ru-RU" dirty="0"/>
              <a:t>       ●		средств, полученных от проведения лесных торгов, аукционов,   оказания различных услуг;</a:t>
            </a:r>
          </a:p>
          <a:p>
            <a:r>
              <a:rPr lang="ru-RU" dirty="0"/>
              <a:t>     ●		пожертвований юридических и физических лиц на восстановление, лесоразведение, охрану и защиту лесов, а также других возможных источников.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4269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5.Эколого - экономические проблемы использования  и охрана ресурсов недр</a:t>
            </a:r>
            <a:r>
              <a:rPr lang="ru-RU" dirty="0"/>
              <a:t>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31" y="1842262"/>
            <a:ext cx="7132938" cy="43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531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1.1.Классификация антропогенного загрязнения природной среды   по характеру загрязнения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физическое загрязнение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механическое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тепловое, электромагнитное, шумовое, радиоактивное, световое и др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химическое загрязнение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аэрозольное,  газообразное, тяжелыми металлами, пестицидами, нефтепродуктами, канцерогенными веществами и др.);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биологическое загрязнение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(биотическое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микробиологическое, применение генной инженерии);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г)информационное загрязнение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природной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среды </a:t>
            </a:r>
          </a:p>
          <a:p>
            <a:pPr marL="0" indent="0"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( негативная, неполная , противоречивая , малоценная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или не относящейся к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делу информация).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831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5.1</a:t>
            </a:r>
            <a:r>
              <a:rPr lang="ru-RU" dirty="0"/>
              <a:t>. Роль минеральных ресурсов в производственном процессе. </a:t>
            </a:r>
          </a:p>
          <a:p>
            <a:r>
              <a:rPr lang="ru-RU" dirty="0"/>
              <a:t> 5.2. Основные пути рационального использования и охраны недр</a:t>
            </a:r>
          </a:p>
        </p:txBody>
      </p:sp>
    </p:spTree>
    <p:extLst>
      <p:ext uri="{BB962C8B-B14F-4D97-AF65-F5344CB8AC3E}">
        <p14:creationId xmlns:p14="http://schemas.microsoft.com/office/powerpoint/2010/main" val="5807200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Минерально-сырьевые ресурсы — это природные вещества минерального происхождения, используемые для получения энергии, сырья и материалов. Минеральные ресурсы как предмет труда используются в сфере производства товаров, и главным образом в промышленности, являются материальной основой и активным элементом роста производства. С достижениями науки и совершенствованием средств труда увеличивается роль минеральных ресурсов как важнейшего фактора развития и размещения производительных сил, специализации и концентрации производства. Все виды сырья, потребляемые в народном хозяйстве, разделяют на промышленное сырье и сельскохозяйственное сырье.  Промышленное сырье добывается и производится в промышленности и потребляется главным образом отраслями тяжелой индустрии. Его разделяют на сырье минерального происхождения, которое добывается из недр земли  и искусственного происхождения, которое получают путем переработки минерального  сырья. Минеральное сырье включает рудное (железные, медные, хромовые, полиметаллические  руды), нерудное (гипс, известняк, фосфаты, апатиты, глина, сера, асбест, поваренная соль и другие ископаемые), горючее(торф, каменный и бурый уголь, природный газ, горючие сланцы) сырье. По запасам различают </a:t>
            </a:r>
            <a:r>
              <a:rPr lang="ru-RU" dirty="0" err="1"/>
              <a:t>возобновимое</a:t>
            </a:r>
            <a:r>
              <a:rPr lang="ru-RU" dirty="0"/>
              <a:t> (вода, воздух, животное и растительное сырье) и не </a:t>
            </a:r>
            <a:r>
              <a:rPr lang="ru-RU" dirty="0" err="1"/>
              <a:t>возобновимое</a:t>
            </a:r>
            <a:r>
              <a:rPr lang="ru-RU" dirty="0"/>
              <a:t>  сырье (руды, минералы, горючие ископаемые). По химическому составу сырье разделяют на неорганическое (минералы) и органическое (нефть, газ, уголь).По агрегатному состоянию сырье разделяют на твердое (минералы, торф, руды), жидкое (вода, нефть), газообразное (воздух, природный газ).</a:t>
            </a:r>
          </a:p>
          <a:p>
            <a:r>
              <a:rPr lang="ru-RU" dirty="0"/>
              <a:t>          Минерально-сырьевые ресурсы промышленности( полезные ископаемые):</a:t>
            </a:r>
          </a:p>
          <a:p>
            <a:r>
              <a:rPr lang="ru-RU" dirty="0"/>
              <a:t> 1. горючие ископаемые (уголь, горючие сланцы, торф, нефть, природный газ);</a:t>
            </a:r>
          </a:p>
          <a:p>
            <a:r>
              <a:rPr lang="ru-RU" dirty="0"/>
              <a:t>2. минеральные  ископаемые (черные, цветные, благородные и редкие металлы);</a:t>
            </a:r>
          </a:p>
          <a:p>
            <a:r>
              <a:rPr lang="ru-RU" dirty="0"/>
              <a:t>3. нерудное сырье (гипс, известняк, фосфаты, апатиты, глина, сера, асбест, поваренная соль и другие ископаемые).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8045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 Для минерально-сырьевых ресурсов характерны:</a:t>
            </a:r>
          </a:p>
          <a:p>
            <a:r>
              <a:rPr lang="ru-RU" dirty="0"/>
              <a:t>          ●резкая неравномерность размещения;</a:t>
            </a:r>
          </a:p>
          <a:p>
            <a:r>
              <a:rPr lang="ru-RU" dirty="0"/>
              <a:t>          ●</a:t>
            </a:r>
            <a:r>
              <a:rPr lang="ru-RU" dirty="0" err="1"/>
              <a:t>невозобновляемость</a:t>
            </a:r>
            <a:r>
              <a:rPr lang="ru-RU" dirty="0"/>
              <a:t> конкретных видов ресурсов;</a:t>
            </a:r>
          </a:p>
          <a:p>
            <a:r>
              <a:rPr lang="ru-RU" dirty="0"/>
              <a:t>         ●возможность восполнения путем разведки и освоения новых объектов;</a:t>
            </a:r>
          </a:p>
          <a:p>
            <a:r>
              <a:rPr lang="ru-RU" dirty="0"/>
              <a:t>          ●большое разнообразие горнотехнических и природно-экономических условий эксплуатации;</a:t>
            </a:r>
          </a:p>
          <a:p>
            <a:r>
              <a:rPr lang="ru-RU" dirty="0"/>
              <a:t>         ●ограниченность крупных и относительно благоприятных месторождений при значительной их </a:t>
            </a:r>
            <a:r>
              <a:rPr lang="ru-RU" dirty="0" err="1"/>
              <a:t>рассредоточенности</a:t>
            </a:r>
            <a:r>
              <a:rPr lang="ru-RU" dirty="0"/>
              <a:t>.</a:t>
            </a:r>
          </a:p>
          <a:p>
            <a:r>
              <a:rPr lang="ru-RU" dirty="0"/>
              <a:t>                       Полезное ископаемое по пригодности для использования:</a:t>
            </a:r>
          </a:p>
          <a:p>
            <a:r>
              <a:rPr lang="ru-RU" dirty="0"/>
              <a:t>• валовой (теоретический) ресурс -  суммарная запасы минерального сырья ;</a:t>
            </a:r>
          </a:p>
          <a:p>
            <a:r>
              <a:rPr lang="ru-RU" dirty="0"/>
              <a:t>•  технический ресурс – запасы ресурса  , которые могут быть извлечены при существующем развитии науки и техники. Он составляет от доли процента до десятка процентов от валового, но постоянно увеличивается по мере усовершенствования добывающего оборудования и освоения новых технологий.</a:t>
            </a:r>
          </a:p>
          <a:p>
            <a:r>
              <a:rPr lang="ru-RU" dirty="0"/>
              <a:t>•  экономический ресурс – запасы , извлечение  которых из данного вида ресурса экономически выгодно при существующем соотношении цен на оборудование, материалы и рабочую силу. Он составляет некоторую долю от технического и тоже увеличивается по мере развития технологий.</a:t>
            </a:r>
          </a:p>
        </p:txBody>
      </p:sp>
    </p:spTree>
    <p:extLst>
      <p:ext uri="{BB962C8B-B14F-4D97-AF65-F5344CB8AC3E}">
        <p14:creationId xmlns:p14="http://schemas.microsoft.com/office/powerpoint/2010/main" val="30822902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smtClean="0"/>
              <a:t>3.6. Мировые запасы энергетических ресурсов, млрд. т условного топлива</a:t>
            </a:r>
          </a:p>
        </p:txBody>
      </p:sp>
      <p:graphicFrame>
        <p:nvGraphicFramePr>
          <p:cNvPr id="616451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100513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50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Источники энергии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(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невозобновляемые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Энергетические ресурсы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теоретические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Энергетические ресурсы технические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>
                  <a:txBody>
                    <a:bodyPr/>
                    <a:lstStyle/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1.Энергия горючих</a:t>
                      </a:r>
                    </a:p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ископаемых:</a:t>
                      </a:r>
                    </a:p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 -   уголь</a:t>
                      </a:r>
                    </a:p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 - нефть</a:t>
                      </a:r>
                    </a:p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       -  газ</a:t>
                      </a:r>
                    </a:p>
                    <a:p>
                      <a:pPr marL="711200" marR="0" lvl="0" indent="-711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2. Атомная энергия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17900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1290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398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67 200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637 (4%)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179 (14%)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89,6 (22,5 %)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1340 (2%)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9493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Кодекс Республики Беларусь о недрах (1997) определяет основные требования по рациональному использованию и охране недр, среди них:</a:t>
            </a:r>
          </a:p>
          <a:p>
            <a:r>
              <a:rPr lang="ru-RU" dirty="0"/>
              <a:t>●	соблюдение установленного законодательством страны порядка предоставления недр в пользование и недопущение самовольного пользования недрами;</a:t>
            </a:r>
          </a:p>
          <a:p>
            <a:r>
              <a:rPr lang="ru-RU" dirty="0"/>
              <a:t>●	полное и комплексное геологическое изучение недр, обеспечивающее достоверную оценку запасов полезных ископаемых;</a:t>
            </a:r>
          </a:p>
          <a:p>
            <a:r>
              <a:rPr lang="ru-RU" dirty="0"/>
              <a:t>●	недопущение порчи разрабатываемых и близлежащих месторождений полезных ископаемых в результате пользования недрами, а также запасов этих ископаемых, консервируемых в недрах;</a:t>
            </a:r>
          </a:p>
          <a:p>
            <a:r>
              <a:rPr lang="ru-RU" dirty="0"/>
              <a:t>●	обеспечение наиболее полного извлечения из запасов основных и совместно с ними залегающих полезных ископаемых и попутных компонентов;</a:t>
            </a:r>
          </a:p>
          <a:p>
            <a:r>
              <a:rPr lang="ru-RU" dirty="0"/>
              <a:t>●	рациональное использование вскрышных пород;</a:t>
            </a:r>
          </a:p>
          <a:p>
            <a:r>
              <a:rPr lang="ru-RU" dirty="0"/>
              <a:t>●	охрана месторождений полезных ископаемых от затопления, обводнения, пожаров и других бедствий, снижающих качество и промышленную ценность полезных ископаемых.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6109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Программе ускорения геологоразведочных работ по развитию минерально-сырьевой базы Республики Беларусь на 1996—2000 гг. в качестве приоритетных были определены следующие направления:</a:t>
            </a:r>
          </a:p>
          <a:p>
            <a:r>
              <a:rPr lang="ru-RU" dirty="0"/>
              <a:t>●	поиск и разведка месторождений нефти и газа;</a:t>
            </a:r>
          </a:p>
          <a:p>
            <a:r>
              <a:rPr lang="ru-RU" dirty="0"/>
              <a:t>●	поиск и подготовка к промышленному освоению бурых углей;</a:t>
            </a:r>
          </a:p>
          <a:p>
            <a:r>
              <a:rPr lang="ru-RU" dirty="0"/>
              <a:t>●	оценка перспектив </a:t>
            </a:r>
            <a:r>
              <a:rPr lang="ru-RU" dirty="0" err="1"/>
              <a:t>алмазоносности</a:t>
            </a:r>
            <a:r>
              <a:rPr lang="ru-RU" dirty="0"/>
              <a:t>;</a:t>
            </a:r>
          </a:p>
          <a:p>
            <a:r>
              <a:rPr lang="ru-RU" dirty="0"/>
              <a:t>●	разведка запасов железных руд;</a:t>
            </a:r>
          </a:p>
          <a:p>
            <a:r>
              <a:rPr lang="ru-RU" dirty="0"/>
              <a:t>●	подготовка к промышленному освоению минерализованных рассолов на одной из перспективных площадей;</a:t>
            </a:r>
          </a:p>
          <a:p>
            <a:r>
              <a:rPr lang="ru-RU" dirty="0"/>
              <a:t>●	поиск и разведка новых месторождений полезных ископаемых.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6450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89937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612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Последствия  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антропогенного загрязнения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природной среды 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15200" cy="5133184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суше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–истощение не возобновляемых природных  ресурсов, деградация почв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эрозия, засоление, заболачивание, опустынивание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разрушение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гумуса,  загрязнение пестицидами, тяжелыми металлами, радионуклидами и другими вредными веществами свыше допустимых норм).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атмосфере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загрязнение  воздуха вредными и ядовитыми веществами выше предельно допустимых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концентраций(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недостаток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кислорода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высокие уровни шумов, кислотные дожди, изменения температуры и климата, разрушение озонового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слоя).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9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 Последствия 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антропогенного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загрязнения природной среды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7467600" cy="4917160"/>
          </a:xfrm>
        </p:spPr>
        <p:txBody>
          <a:bodyPr>
            <a:normAutofit fontScale="92500"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гидросфере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нехватка пресной воды, обмеление водоемов, высыхания  озер, болот, исчезновение малых рек, загрязнение гидросферы вредными веществами выше предельно допустимых концентраций и норм. 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биосфере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исчезновение отдельных видов флоры и фауны, разрушение экологических систем и уменьшение их биологической продуктивности, замена природных экосистем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антропогенными.</a:t>
            </a:r>
          </a:p>
          <a:p>
            <a:pPr lvl="0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5.в ноосфере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поток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негативной информации, поступающей человеку по различным информационным каналам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318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Классификация  загрязнений природной среды   по масштабам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Локальное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обусловлено одним или несколькими источниками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загрязнений 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зона влияния которых определяется, главным образом, изменчивой скоростью и направлением ветра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Региональное загрязнение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загрязнение наблюдается 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территории в сотни километров, которая находится под воздействием выбросов крупных производственных комплексов.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Глобальное загрязнение-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загрязнение распространяется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тысячи километров от источника загрязнения и затрагивает ряд стран, особенно в Северном полушарии планеты.</a:t>
            </a:r>
          </a:p>
        </p:txBody>
      </p:sp>
    </p:spTree>
    <p:extLst>
      <p:ext uri="{BB962C8B-B14F-4D97-AF65-F5344CB8AC3E}">
        <p14:creationId xmlns:p14="http://schemas.microsoft.com/office/powerpoint/2010/main" val="5765224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634</TotalTime>
  <Words>4829</Words>
  <Application>Microsoft Office PowerPoint</Application>
  <PresentationFormat>Экран (4:3)</PresentationFormat>
  <Paragraphs>266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Эркер</vt:lpstr>
      <vt:lpstr>  Лекция  6. Эколого-экономические проблемы использования природных ресурсов и охраны окружающей среды.  </vt:lpstr>
      <vt:lpstr>1.Эколого - экономические проблемы использования  и обеспечение качества атмосферы.</vt:lpstr>
      <vt:lpstr>Презентация PowerPoint</vt:lpstr>
      <vt:lpstr>Презентация PowerPoint</vt:lpstr>
      <vt:lpstr>Презентация PowerPoint</vt:lpstr>
      <vt:lpstr>1.1.Классификация антропогенного загрязнения природной среды   по характеру загрязнения</vt:lpstr>
      <vt:lpstr>1.2. Последствия    антропогенного загрязнения природной среды   </vt:lpstr>
      <vt:lpstr>1.3. Последствия   антропогенного загрязнения природной среды  </vt:lpstr>
      <vt:lpstr>1.4. Классификация  загрязнений природной среды   по масштабам</vt:lpstr>
      <vt:lpstr>1.6. Основные источники загрязнения атмосферы в РБ</vt:lpstr>
      <vt:lpstr>1.5.Особенности загрязнения атмосферы в РБ </vt:lpstr>
      <vt:lpstr>1.7. комплексный индекс загрязнения атмосферы (ИЗА)</vt:lpstr>
      <vt:lpstr> 1.8.Принципы защита атмосферного воздуха от загрязнений </vt:lpstr>
      <vt:lpstr>1.9. задачи правового регулирования в области охраны  воздуха</vt:lpstr>
      <vt:lpstr>1.10. Плата природопользователей за охрану атмосферы </vt:lpstr>
      <vt:lpstr>1.11. Экономические рычаги охраны и рационального использования атмосферного воздуха </vt:lpstr>
      <vt:lpstr>2.Эколого - экономические проблемы использования  и охрана водных ресурсов.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величины качество воды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3.Эколого - экономические проблемы землепользования. </vt:lpstr>
      <vt:lpstr>Презентация PowerPoint</vt:lpstr>
      <vt:lpstr>Презентация PowerPoint</vt:lpstr>
      <vt:lpstr>Нижения плодородия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Эколого-экономические проблемы использования и охраны лесных и биологических ресурсов.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5.Эколого - экономические проблемы использования  и охрана ресурсов недр. </vt:lpstr>
      <vt:lpstr>Презентация PowerPoint</vt:lpstr>
      <vt:lpstr>Презентация PowerPoint</vt:lpstr>
      <vt:lpstr>Презентация PowerPoint</vt:lpstr>
      <vt:lpstr>3.6. Мировые запасы энергетических ресурсов, млрд. т условного топлива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2018-08-27T04:41:04Z</dcterms:created>
  <dcterms:modified xsi:type="dcterms:W3CDTF">2019-03-26T06:46:18Z</dcterms:modified>
</cp:coreProperties>
</file>